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31"/>
  </p:notesMasterIdLst>
  <p:sldIdLst>
    <p:sldId id="290" r:id="rId4"/>
    <p:sldId id="262" r:id="rId5"/>
    <p:sldId id="256" r:id="rId6"/>
    <p:sldId id="257" r:id="rId7"/>
    <p:sldId id="279" r:id="rId8"/>
    <p:sldId id="258" r:id="rId9"/>
    <p:sldId id="259" r:id="rId10"/>
    <p:sldId id="260" r:id="rId11"/>
    <p:sldId id="261" r:id="rId12"/>
    <p:sldId id="288" r:id="rId13"/>
    <p:sldId id="285" r:id="rId14"/>
    <p:sldId id="275" r:id="rId15"/>
    <p:sldId id="274" r:id="rId16"/>
    <p:sldId id="267" r:id="rId17"/>
    <p:sldId id="289" r:id="rId18"/>
    <p:sldId id="263" r:id="rId19"/>
    <p:sldId id="273" r:id="rId20"/>
    <p:sldId id="265" r:id="rId21"/>
    <p:sldId id="280" r:id="rId22"/>
    <p:sldId id="269" r:id="rId23"/>
    <p:sldId id="281" r:id="rId24"/>
    <p:sldId id="270" r:id="rId25"/>
    <p:sldId id="272" r:id="rId26"/>
    <p:sldId id="277" r:id="rId27"/>
    <p:sldId id="283" r:id="rId28"/>
    <p:sldId id="287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5A1D5-3015-402F-8D7D-78D12FBD2983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65A80-4CFD-420A-9DED-33C6D3580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215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Sentinel-2A captured this detailed image of an algal bloom in the middle of the Baltic Sea on 7 August 2015. The image, which has a spatial resolution of 10 m, reveals the bloom in exquisite detail as well as a ship heading into the ‘eye of this algal storm’. The ship’s wake can be seen as a straight dark line where the bloom has been disturbed by the ship’s propellers.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44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9701D-EC4F-490E-81B9-3569951FABA1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06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133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731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1575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7034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496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633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676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054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680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911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9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950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008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23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37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337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619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999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75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073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2264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46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359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9715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6216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0932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60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54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8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7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07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4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1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F7987-C9A4-4FDB-AA2B-AEE6E8881586}" type="datetimeFigureOut">
              <a:rPr lang="en-US" smtClean="0"/>
              <a:t>11/18/2015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2607DC-2F63-4945-B89E-9851ECF9E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4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AAD347D-5ACD-4C99-B74B-A9C85AD731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961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AAD347D-5ACD-4C99-B74B-A9C85AD731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11/18/2015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D57F1E4F-1CFF-5643-939E-02111984F56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89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Shattering_(machine_learning)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ie.ntu.edu.tw/~cjlin/libsvm/#lisp" TargetMode="External"/><Relationship Id="rId13" Type="http://schemas.openxmlformats.org/officeDocument/2006/relationships/hyperlink" Target="https://www.csie.ntu.edu.tw/~cjlin/libsvm/#PHP" TargetMode="External"/><Relationship Id="rId18" Type="http://schemas.openxmlformats.org/officeDocument/2006/relationships/hyperlink" Target="http://lionoso.org/" TargetMode="External"/><Relationship Id="rId3" Type="http://schemas.openxmlformats.org/officeDocument/2006/relationships/hyperlink" Target="https://www.csie.ntu.edu.tw/~cjlin/libsvm/#R" TargetMode="External"/><Relationship Id="rId7" Type="http://schemas.openxmlformats.org/officeDocument/2006/relationships/hyperlink" Target="https://www.csie.ntu.edu.tw/~cjlin/libsvm/#weka" TargetMode="External"/><Relationship Id="rId12" Type="http://schemas.openxmlformats.org/officeDocument/2006/relationships/hyperlink" Target="https://www.csie.ntu.edu.tw/~cjlin/libsvm/#labview" TargetMode="External"/><Relationship Id="rId17" Type="http://schemas.openxmlformats.org/officeDocument/2006/relationships/hyperlink" Target="http://pcp.sourceforge.net/" TargetMode="External"/><Relationship Id="rId2" Type="http://schemas.openxmlformats.org/officeDocument/2006/relationships/hyperlink" Target="https://www.csie.ntu.edu.tw/~cjlin/libsvm/#python" TargetMode="External"/><Relationship Id="rId16" Type="http://schemas.openxmlformats.org/officeDocument/2006/relationships/hyperlink" Target="http://rapid-i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ie.ntu.edu.tw/~cjlin/libsvm/#ruby" TargetMode="External"/><Relationship Id="rId11" Type="http://schemas.openxmlformats.org/officeDocument/2006/relationships/hyperlink" Target="https://www.csie.ntu.edu.tw/~cjlin/libsvm/#ocaml" TargetMode="External"/><Relationship Id="rId5" Type="http://schemas.openxmlformats.org/officeDocument/2006/relationships/hyperlink" Target="https://www.csie.ntu.edu.tw/~cjlin/libsvm/#perl" TargetMode="External"/><Relationship Id="rId15" Type="http://schemas.openxmlformats.org/officeDocument/2006/relationships/hyperlink" Target="https://www.csie.ntu.edu.tw/~cjlin/libsvm/#cuda" TargetMode="External"/><Relationship Id="rId10" Type="http://schemas.openxmlformats.org/officeDocument/2006/relationships/hyperlink" Target="https://www.csie.ntu.edu.tw/~cjlin/libsvm/#haskell" TargetMode="External"/><Relationship Id="rId4" Type="http://schemas.openxmlformats.org/officeDocument/2006/relationships/hyperlink" Target="https://www.csie.ntu.edu.tw/~cjlin/libsvm/#matlab" TargetMode="External"/><Relationship Id="rId9" Type="http://schemas.openxmlformats.org/officeDocument/2006/relationships/hyperlink" Target="https://www.csie.ntu.edu.tw/~cjlin/libsvm/#clisp" TargetMode="External"/><Relationship Id="rId14" Type="http://schemas.openxmlformats.org/officeDocument/2006/relationships/hyperlink" Target="https://www.csie.ntu.edu.tw/~cjlin/libsvm/#cshar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fullstackml.files.wordpress.com/2015/10/real-time-machine-learning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153" y="109615"/>
            <a:ext cx="6578557" cy="49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13048" y="4275312"/>
            <a:ext cx="10801206" cy="2070069"/>
          </a:xfrm>
          <a:prstGeom prst="rect">
            <a:avLst/>
          </a:prstGeom>
          <a:solidFill>
            <a:schemeClr val="accent1">
              <a:lumMod val="50000"/>
              <a:alpha val="81000"/>
            </a:schemeClr>
          </a:solidFill>
          <a:effectLst>
            <a:reflection stA="0" endPos="65000" dist="50800" dir="5400000" sy="-100000" algn="bl" rotWithShape="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4502" y="4469358"/>
            <a:ext cx="10939751" cy="2387600"/>
          </a:xfrm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Machine Learning Methods for Satellite Image Analysis: Neural Networks and Support Vector Machines</a:t>
            </a:r>
            <a:r>
              <a:rPr lang="en-US" sz="4000" dirty="0">
                <a:solidFill>
                  <a:schemeClr val="bg1"/>
                </a:solidFill>
              </a:rPr>
              <a:t/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Macarena Ortiz &amp; Juan Pinales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>
                <a:solidFill>
                  <a:schemeClr val="bg1"/>
                </a:solidFill>
              </a:rPr>
              <a:t>November 18, 2015</a:t>
            </a:r>
            <a:br>
              <a:rPr lang="en-US" sz="2700" dirty="0">
                <a:solidFill>
                  <a:schemeClr val="bg1"/>
                </a:solidFill>
              </a:rPr>
            </a:br>
            <a:r>
              <a:rPr lang="en-US" sz="2700" dirty="0" err="1">
                <a:solidFill>
                  <a:schemeClr val="bg1"/>
                </a:solidFill>
              </a:rPr>
              <a:t>Lunchbytes</a:t>
            </a:r>
            <a:r>
              <a:rPr lang="en-US" sz="4000" dirty="0">
                <a:solidFill>
                  <a:schemeClr val="bg1"/>
                </a:solidFill>
              </a:rPr>
              <a:t/>
            </a:r>
            <a:br>
              <a:rPr lang="en-US" sz="4000" dirty="0">
                <a:solidFill>
                  <a:schemeClr val="bg1"/>
                </a:solidFill>
              </a:rPr>
            </a:b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621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697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- Introduction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48855" y="1582341"/>
                <a:ext cx="11578857" cy="48936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General input/output for SVMs just like for neural nets, but for one important addition… </a:t>
                </a:r>
              </a:p>
              <a:p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u="sng" dirty="0" smtClean="0"/>
                  <a:t>Input</a:t>
                </a:r>
                <a:r>
                  <a:rPr lang="en-US" sz="2400" dirty="0"/>
                  <a:t>: set of (input, output) training pair samples; call the input sample features x1, x2…</a:t>
                </a:r>
                <a:r>
                  <a:rPr lang="en-US" sz="2400" dirty="0" err="1"/>
                  <a:t>xn</a:t>
                </a:r>
                <a:r>
                  <a:rPr lang="en-US" sz="2400" dirty="0"/>
                  <a:t>, and the output result y. Typically, there can be lots of input features xi </a:t>
                </a:r>
                <a:r>
                  <a:rPr lang="en-US" sz="2400" dirty="0" smtClean="0"/>
                  <a:t>.</a:t>
                </a:r>
              </a:p>
              <a:p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u="sng" dirty="0" smtClean="0"/>
                  <a:t>Output</a:t>
                </a:r>
                <a:r>
                  <a:rPr lang="en-US" sz="2400" dirty="0"/>
                  <a:t>: set of weights </a:t>
                </a:r>
                <a:r>
                  <a:rPr lang="en-US" sz="2400" b="1" dirty="0"/>
                  <a:t>w</a:t>
                </a:r>
                <a:r>
                  <a:rPr lang="en-US" sz="2400" dirty="0"/>
                  <a:t> (or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), </a:t>
                </a:r>
                <a:r>
                  <a:rPr lang="en-US" sz="2400" dirty="0"/>
                  <a:t>one for each feature, whose linear combination predicts the value of y. (So far, just like neural nets…) </a:t>
                </a:r>
                <a:endParaRPr lang="en-US" sz="2400" dirty="0" smtClean="0"/>
              </a:p>
              <a:p>
                <a:endParaRPr lang="en-US" sz="2400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u="sng" dirty="0" smtClean="0"/>
                  <a:t>Important </a:t>
                </a:r>
                <a:r>
                  <a:rPr lang="en-US" sz="2400" u="sng" dirty="0"/>
                  <a:t>difference</a:t>
                </a:r>
                <a:r>
                  <a:rPr lang="en-US" sz="2400" dirty="0"/>
                  <a:t>: we use the optimization of </a:t>
                </a:r>
                <a:r>
                  <a:rPr lang="en-US" sz="2400" u="sng" dirty="0">
                    <a:solidFill>
                      <a:srgbClr val="FF0000"/>
                    </a:solidFill>
                  </a:rPr>
                  <a:t>maximizing the margin </a:t>
                </a:r>
                <a:r>
                  <a:rPr lang="en-US" sz="2400" dirty="0"/>
                  <a:t>(‘street width’) to reduce the number of weights that are nonzero to just a few that correspond to the important features that ‘matter’ in deciding the separating line(hyperplane)…these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nonzero weights </a:t>
                </a:r>
                <a:r>
                  <a:rPr lang="en-US" sz="2400" dirty="0"/>
                  <a:t>correspond to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support vectors </a:t>
                </a:r>
                <a:r>
                  <a:rPr lang="en-US" sz="2400" dirty="0"/>
                  <a:t>(because </a:t>
                </a:r>
                <a:r>
                  <a:rPr lang="en-US" sz="2400" u="sng" dirty="0"/>
                  <a:t>they ‘support’ the separating hyperplane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" y="1582341"/>
                <a:ext cx="11578857" cy="4893647"/>
              </a:xfrm>
              <a:prstGeom prst="rect">
                <a:avLst/>
              </a:prstGeom>
              <a:blipFill rotWithShape="0">
                <a:blip r:embed="rId2"/>
                <a:stretch>
                  <a:fillRect l="-789" t="-998" r="-895" b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8588128" y="6551314"/>
            <a:ext cx="360387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http://web.mit.edu/6.034/wwwbob/svm-notes-long-08.pdf</a:t>
            </a:r>
          </a:p>
        </p:txBody>
      </p:sp>
    </p:spTree>
    <p:extLst>
      <p:ext uri="{BB962C8B-B14F-4D97-AF65-F5344CB8AC3E}">
        <p14:creationId xmlns:p14="http://schemas.microsoft.com/office/powerpoint/2010/main" val="258198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48855" y="470916"/>
            <a:ext cx="8172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SVMs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v.s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Neural Networks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1520" y="1595120"/>
            <a:ext cx="427736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Relatively new concept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Deterministic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Nice Generalization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Using kernels can learn very complex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Faster and lower computational cost for small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Great for global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Support “Bros”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71920" y="1595120"/>
            <a:ext cx="40132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Relatively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Nondeterministic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Generalizes well but doesn’t have strong mathematical foundation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To learn complex function – use multilayer perceptron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Greater computational cost (if adding more neurons or hidden layers) even in small data 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Great for local Minima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Better for </a:t>
            </a:r>
            <a:r>
              <a:rPr lang="en-US" sz="2400" smtClean="0">
                <a:solidFill>
                  <a:schemeClr val="accent1">
                    <a:lumMod val="50000"/>
                  </a:schemeClr>
                </a:solidFill>
              </a:rPr>
              <a:t>multi-class learning?</a:t>
            </a:r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441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889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SRM principle (Because, Math)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60" y="1397734"/>
            <a:ext cx="6341942" cy="781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60" y="2533901"/>
            <a:ext cx="6506647" cy="838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3" y="3612086"/>
            <a:ext cx="6559772" cy="7905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51" y="4595280"/>
            <a:ext cx="6599714" cy="800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851" y="5633291"/>
            <a:ext cx="6559773" cy="714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4762" y="1542835"/>
            <a:ext cx="3355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Expected value of the loss, but we don’t know P     :(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4762" y="2566123"/>
            <a:ext cx="209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Approx</a:t>
            </a:r>
            <a:r>
              <a:rPr lang="en-US" dirty="0" smtClean="0">
                <a:solidFill>
                  <a:srgbClr val="FF0000"/>
                </a:solidFill>
              </a:rPr>
              <a:t> real life loss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94762" y="3566145"/>
            <a:ext cx="3148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Function of minimum real life loss in hypothesis space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37894" y="4673579"/>
            <a:ext cx="410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Means it doesn’t diverge (</a:t>
            </a:r>
            <a:r>
              <a:rPr lang="en-US" dirty="0" err="1" smtClean="0">
                <a:solidFill>
                  <a:srgbClr val="FF0000"/>
                </a:solidFill>
              </a:rPr>
              <a:t>a.k.a</a:t>
            </a:r>
            <a:r>
              <a:rPr lang="en-US" dirty="0" smtClean="0">
                <a:solidFill>
                  <a:srgbClr val="FF0000"/>
                </a:solidFill>
              </a:rPr>
              <a:t> go crazy)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37894" y="5528813"/>
            <a:ext cx="3705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For a particular function in hypothesis space, min f is what we are looking for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2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889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SRM principle (Math Stuff)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55" y="1228904"/>
            <a:ext cx="7153275" cy="10096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0" y="1467292"/>
            <a:ext cx="410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Empirical risk function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68" y="3449436"/>
            <a:ext cx="6457009" cy="261608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91706" y="4160891"/>
            <a:ext cx="31463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</a:t>
            </a:r>
            <a:r>
              <a:rPr lang="en-US" sz="2400" dirty="0" err="1" smtClean="0"/>
              <a:t>Vapnik</a:t>
            </a:r>
            <a:r>
              <a:rPr lang="en-US" sz="2400" dirty="0" smtClean="0"/>
              <a:t> (1995) introduces something called a </a:t>
            </a:r>
            <a:r>
              <a:rPr lang="en-US" sz="2400" b="1" dirty="0" smtClean="0"/>
              <a:t>VC dimension</a:t>
            </a:r>
            <a:r>
              <a:rPr lang="en-US" sz="2400" dirty="0" smtClean="0"/>
              <a:t>…….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20840" y="6251694"/>
            <a:ext cx="94048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252525"/>
                </a:solidFill>
                <a:latin typeface="Arial" panose="020B0604020202020204" pitchFamily="34" charset="0"/>
              </a:rPr>
              <a:t> A measure of </a:t>
            </a:r>
            <a:r>
              <a:rPr lang="en-US" sz="2400" dirty="0">
                <a:solidFill>
                  <a:srgbClr val="252525"/>
                </a:solidFill>
                <a:latin typeface="Arial" panose="020B0604020202020204" pitchFamily="34" charset="0"/>
              </a:rPr>
              <a:t>the largest set of points that the algorithm can </a:t>
            </a:r>
            <a:r>
              <a:rPr lang="en-US" sz="2400" u="sng" dirty="0">
                <a:solidFill>
                  <a:srgbClr val="0B0080"/>
                </a:solidFill>
                <a:latin typeface="Arial" panose="020B0604020202020204" pitchFamily="34" charset="0"/>
                <a:hlinkClick r:id="rId4" tooltip="Shattering (machine learning)"/>
              </a:rPr>
              <a:t>shatter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205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855" y="470916"/>
            <a:ext cx="8891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SRM principle (Math Stuff)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3849" y="1726085"/>
                <a:ext cx="743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Create a structure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is a hypothesis space of VC dimension h then,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49" y="1726085"/>
                <a:ext cx="7435970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5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49" y="2238914"/>
            <a:ext cx="6048375" cy="723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9" y="3106311"/>
            <a:ext cx="7124700" cy="11239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855" y="5051877"/>
            <a:ext cx="8140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VC Measures the capacity of the hypothesis class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733" y="1281180"/>
            <a:ext cx="3221583" cy="318229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9332058" y="3911600"/>
            <a:ext cx="157480" cy="22375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68080" y="6142881"/>
            <a:ext cx="240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of a hypothesis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7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9" y="1428115"/>
            <a:ext cx="6715125" cy="4895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855" y="470916"/>
            <a:ext cx="697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Because, Math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232" y="2705893"/>
            <a:ext cx="3840480" cy="23402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4512" y="2157829"/>
            <a:ext cx="401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SVMs for pattern recognition have the following optimization problem: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30609" y="2804160"/>
            <a:ext cx="566671" cy="3371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48855" y="6175474"/>
                <a:ext cx="5835385" cy="669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2060"/>
                    </a:solidFill>
                  </a:rPr>
                  <a:t>These functions classify an example</a:t>
                </a:r>
                <a:r>
                  <a:rPr lang="en-US" b="1" dirty="0" smtClean="0">
                    <a:solidFill>
                      <a:srgbClr val="002060"/>
                    </a:solidFill>
                  </a:rPr>
                  <a:t> x </a:t>
                </a:r>
                <a:r>
                  <a:rPr lang="en-US" dirty="0" smtClean="0">
                    <a:solidFill>
                      <a:srgbClr val="002060"/>
                    </a:solidFill>
                  </a:rPr>
                  <a:t>(basically, are a set of margin separating hyperplanes)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𝑎𝑥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55" y="6175474"/>
                <a:ext cx="5835385" cy="669992"/>
              </a:xfrm>
              <a:prstGeom prst="rect">
                <a:avLst/>
              </a:prstGeom>
              <a:blipFill rotWithShape="0">
                <a:blip r:embed="rId4"/>
                <a:stretch>
                  <a:fillRect l="-835" t="-454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/>
          <p:cNvSpPr/>
          <p:nvPr/>
        </p:nvSpPr>
        <p:spPr>
          <a:xfrm>
            <a:off x="8602094" y="2858373"/>
            <a:ext cx="856866" cy="6773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628136" y="2783840"/>
            <a:ext cx="1029704" cy="84328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982216" y="5046186"/>
            <a:ext cx="3650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Plays the role of controlling the capacity of the learning machine (</a:t>
            </a:r>
            <a:r>
              <a:rPr lang="en-US" b="1" dirty="0" smtClean="0">
                <a:solidFill>
                  <a:srgbClr val="FF0000"/>
                </a:solidFill>
              </a:rPr>
              <a:t>x</a:t>
            </a:r>
            <a:r>
              <a:rPr lang="en-US" dirty="0" smtClean="0">
                <a:solidFill>
                  <a:srgbClr val="FF0000"/>
                </a:solidFill>
              </a:rPr>
              <a:t> is the weight vector)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82216" y="5990808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Empirical risk</a:t>
            </a:r>
            <a:endParaRPr lang="en-US" dirty="0">
              <a:solidFill>
                <a:srgbClr val="00B0F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3276888" y="2286000"/>
            <a:ext cx="2036984" cy="12388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886078" y="2286000"/>
            <a:ext cx="427794" cy="10966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13872" y="2101334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Support “Bros”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4770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10798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Machines-Basics of What You Need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6" y="1541720"/>
            <a:ext cx="3583172" cy="2687379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2950234" y="1847518"/>
            <a:ext cx="2334147" cy="56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2020870" y="1919125"/>
            <a:ext cx="3263511" cy="8364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49185" y="1616685"/>
            <a:ext cx="13484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“Data”</a:t>
            </a:r>
          </a:p>
          <a:p>
            <a:r>
              <a:rPr lang="en-US" sz="2400" dirty="0" smtClean="0"/>
              <a:t>(vectors)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872" y="1306590"/>
            <a:ext cx="2610142" cy="195760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 flipV="1">
            <a:off x="9250326" y="2328530"/>
            <a:ext cx="893059" cy="1514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186093" y="2211967"/>
            <a:ext cx="17561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“Classifier”</a:t>
            </a:r>
          </a:p>
          <a:p>
            <a:r>
              <a:rPr lang="en-US" sz="2400" dirty="0" smtClean="0"/>
              <a:t>(help from Support Bros)</a:t>
            </a:r>
            <a:endParaRPr lang="en-US" sz="2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" y="4567160"/>
            <a:ext cx="3921204" cy="1996865"/>
          </a:xfrm>
          <a:prstGeom prst="rect">
            <a:avLst/>
          </a:prstGeom>
        </p:spPr>
      </p:pic>
      <p:sp>
        <p:nvSpPr>
          <p:cNvPr id="22" name="Right Brace 21"/>
          <p:cNvSpPr/>
          <p:nvPr/>
        </p:nvSpPr>
        <p:spPr>
          <a:xfrm>
            <a:off x="3721391" y="4633136"/>
            <a:ext cx="318977" cy="177835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41380" y="4937831"/>
            <a:ext cx="23976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“Flipping Table”</a:t>
            </a:r>
          </a:p>
          <a:p>
            <a:r>
              <a:rPr lang="en-US" sz="2400" dirty="0" smtClean="0"/>
              <a:t>(Kernel Function)</a:t>
            </a:r>
            <a:endParaRPr lang="en-US" sz="2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12" y="4029744"/>
            <a:ext cx="3247259" cy="27022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048861" y="5150023"/>
            <a:ext cx="1893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“Hyperplane”</a:t>
            </a:r>
            <a:endParaRPr lang="en-US" sz="2400" dirty="0"/>
          </a:p>
        </p:txBody>
      </p:sp>
      <p:sp>
        <p:nvSpPr>
          <p:cNvPr id="16" name="Right Brace 15"/>
          <p:cNvSpPr/>
          <p:nvPr/>
        </p:nvSpPr>
        <p:spPr>
          <a:xfrm>
            <a:off x="11826135" y="2288235"/>
            <a:ext cx="159488" cy="3881727"/>
          </a:xfrm>
          <a:prstGeom prst="rightBrace">
            <a:avLst>
              <a:gd name="adj1" fmla="val 8333"/>
              <a:gd name="adj2" fmla="val 5342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7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4" y="470916"/>
            <a:ext cx="9366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Math Stuff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2786"/>
            <a:ext cx="4892464" cy="41303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61800" y="1191993"/>
            <a:ext cx="6665912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Statistical Learning theory: Learning from examples</a:t>
            </a:r>
          </a:p>
          <a:p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 smtClean="0"/>
              <a:t>Approximation error </a:t>
            </a:r>
            <a:r>
              <a:rPr lang="en-US" sz="2400" dirty="0" smtClean="0"/>
              <a:t>– when hypothesis space is smaller than the target space </a:t>
            </a:r>
            <a:r>
              <a:rPr lang="en-US" sz="2400" dirty="0" smtClean="0">
                <a:sym typeface="Wingdings" panose="05000000000000000000" pitchFamily="2" charset="2"/>
              </a:rPr>
              <a:t> underlying function may lie outside the hypothesis space.  Results in large approximation error</a:t>
            </a:r>
          </a:p>
          <a:p>
            <a:endParaRPr lang="en-US" sz="2400" dirty="0" smtClean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dirty="0" smtClean="0">
                <a:sym typeface="Wingdings" panose="05000000000000000000" pitchFamily="2" charset="2"/>
              </a:rPr>
              <a:t>Estimation error </a:t>
            </a:r>
            <a:r>
              <a:rPr lang="en-US" sz="2400" dirty="0" smtClean="0">
                <a:sym typeface="Wingdings" panose="05000000000000000000" pitchFamily="2" charset="2"/>
              </a:rPr>
              <a:t>– error due to the learning procedure which results in a technique selecting the non-optimal model from the hypothesis space.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54297" y="5546338"/>
            <a:ext cx="10619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solidFill>
                  <a:srgbClr val="FF0000"/>
                </a:solidFill>
              </a:rPr>
              <a:t>In SVMs we are minimizing the approximation error &amp; estimation error, which leads to a generalization error in n dimensions, exploiting dimensions of the hypothesis space. </a:t>
            </a:r>
            <a:endParaRPr lang="en-US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88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4" y="470916"/>
            <a:ext cx="11505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Real Life Example! Step 1, Choose Training Image 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15" y="1895405"/>
            <a:ext cx="5200590" cy="388731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072880" y="3817088"/>
            <a:ext cx="1403497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4" y="2562660"/>
            <a:ext cx="3345140" cy="25088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90354" y="3668635"/>
            <a:ext cx="1041356" cy="818707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4070" y="1411768"/>
            <a:ext cx="5358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Satellite image of Algal bloom over ocean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305571" y="4975822"/>
            <a:ext cx="4348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Sub-box image to use for training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1437508" y="5782715"/>
            <a:ext cx="33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</a:rPr>
              <a:t>Sentinel-2A (Multispectral </a:t>
            </a:r>
            <a:r>
              <a:rPr lang="en-US" dirty="0">
                <a:solidFill>
                  <a:prstClr val="black"/>
                </a:solidFill>
              </a:rPr>
              <a:t>Imager</a:t>
            </a:r>
            <a:r>
              <a:rPr lang="en-US" dirty="0" smtClean="0">
                <a:solidFill>
                  <a:prstClr val="black"/>
                </a:solidFill>
              </a:rPr>
              <a:t>) 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1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6" y="1911028"/>
            <a:ext cx="5181600" cy="3886200"/>
          </a:xfrm>
        </p:spPr>
      </p:pic>
      <p:sp>
        <p:nvSpPr>
          <p:cNvPr id="10" name="TextBox 9"/>
          <p:cNvSpPr txBox="1"/>
          <p:nvPr/>
        </p:nvSpPr>
        <p:spPr>
          <a:xfrm>
            <a:off x="10191085" y="5039965"/>
            <a:ext cx="75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</a:rPr>
              <a:t>Red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524314" y="4762725"/>
            <a:ext cx="971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</a:rPr>
              <a:t>Green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83202" y="4419867"/>
            <a:ext cx="61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</a:rPr>
              <a:t>Blue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88" y="1802952"/>
            <a:ext cx="3849063" cy="28867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000" y="2040904"/>
            <a:ext cx="3849063" cy="28867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112" y="2278856"/>
            <a:ext cx="3849063" cy="288679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15917" y="5797228"/>
            <a:ext cx="33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</a:rPr>
              <a:t>Sentinel-2A (Multispectral </a:t>
            </a:r>
            <a:r>
              <a:rPr lang="en-US" dirty="0">
                <a:solidFill>
                  <a:prstClr val="black"/>
                </a:solidFill>
              </a:rPr>
              <a:t>Imager</a:t>
            </a:r>
            <a:r>
              <a:rPr lang="en-US" dirty="0" smtClean="0">
                <a:solidFill>
                  <a:prstClr val="black"/>
                </a:solidFill>
              </a:rPr>
              <a:t>)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48855" y="306686"/>
            <a:ext cx="11578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Real Life Example! Step 2, Choose Training Image</a:t>
            </a:r>
          </a:p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Attributes 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81504" y="5218939"/>
            <a:ext cx="339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dirty="0" smtClean="0">
                <a:solidFill>
                  <a:prstClr val="black"/>
                </a:solidFill>
              </a:rPr>
              <a:t>Image bands </a:t>
            </a:r>
            <a:endParaRPr lang="en-US" dirty="0">
              <a:solidFill>
                <a:prstClr val="black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433895" y="3950899"/>
            <a:ext cx="859921" cy="421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9359" y="3459078"/>
            <a:ext cx="757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</a:rPr>
              <a:t>has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77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6655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- Background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971" y="1626781"/>
            <a:ext cx="95055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The foundations of SVM have been developed by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Vapnik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(1995), Burges (1998) and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Smola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(et al,. 1998).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Gaining popularity due to attractive features and empirical performance.</a:t>
            </a:r>
          </a:p>
          <a:p>
            <a:pPr lvl="1"/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Goal is to produce a classifier that will work well on unseen examples, </a:t>
            </a:r>
            <a:r>
              <a:rPr lang="en-US" sz="2400" dirty="0" err="1" smtClean="0">
                <a:solidFill>
                  <a:schemeClr val="accent1">
                    <a:lumMod val="50000"/>
                  </a:schemeClr>
                </a:solidFill>
              </a:rPr>
              <a:t>i.e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it generalizes well.</a:t>
            </a: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Can do classification and regression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Makes use of Structural Risk Minimization (minimizing risk function)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727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75362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8854" y="470916"/>
            <a:ext cx="11578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Real Life Example! Step 3, Choose Training Image Targets 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" y="1897022"/>
            <a:ext cx="5348341" cy="401125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49" y="1897022"/>
            <a:ext cx="5449535" cy="40112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823026" y="3329796"/>
            <a:ext cx="4138491" cy="49591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90249" y="5933341"/>
            <a:ext cx="55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Training Data: </a:t>
            </a:r>
            <a:r>
              <a:rPr lang="en-US" sz="2400" dirty="0" smtClean="0">
                <a:solidFill>
                  <a:srgbClr val="0070C0"/>
                </a:solidFill>
              </a:rPr>
              <a:t>Blue = water , </a:t>
            </a:r>
            <a:r>
              <a:rPr lang="en-US" sz="2400" dirty="0" smtClean="0">
                <a:solidFill>
                  <a:srgbClr val="FF0000"/>
                </a:solidFill>
              </a:rPr>
              <a:t>Red = algae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24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0" y="375362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1606047" y="2986051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</a:rPr>
              <a:t>Red band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69821" y="3987708"/>
            <a:ext cx="1294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</a:rPr>
              <a:t>Green band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1652819" y="5288148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/>
            <a:r>
              <a:rPr lang="en-US" dirty="0" smtClean="0">
                <a:solidFill>
                  <a:prstClr val="black"/>
                </a:solidFill>
              </a:rPr>
              <a:t>Blue band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" y="2512327"/>
            <a:ext cx="1474616" cy="11059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9" y="4918729"/>
            <a:ext cx="1477559" cy="1108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0" y="3722741"/>
            <a:ext cx="1474616" cy="110596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86901" y="1306980"/>
            <a:ext cx="2765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sz="2400" b="1" dirty="0" smtClean="0">
                <a:solidFill>
                  <a:prstClr val="black"/>
                </a:solidFill>
                <a:latin typeface="Times-Roman"/>
              </a:rPr>
              <a:t>Vectorized Image Data</a:t>
            </a:r>
          </a:p>
          <a:p>
            <a:pPr algn="ctr" defTabSz="457200"/>
            <a:r>
              <a:rPr lang="en-US" sz="2400" b="1" dirty="0" smtClean="0">
                <a:solidFill>
                  <a:prstClr val="black"/>
                </a:solidFill>
                <a:latin typeface="Times-Roman"/>
              </a:rPr>
              <a:t>“X”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8854" y="470916"/>
            <a:ext cx="11578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Real Life Example! Step 4, Format Data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SVM Function in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Toolbox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2258" y="2957420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27, 28, 26, …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26032" y="4019187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47, 50, 49, …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29887" y="5288148"/>
            <a:ext cx="144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40, 38, 37, …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643556" y="1319572"/>
            <a:ext cx="20036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2400" b="1" dirty="0" smtClean="0">
                <a:solidFill>
                  <a:srgbClr val="92D050"/>
                </a:solidFill>
                <a:latin typeface="Times-Roman"/>
              </a:rPr>
              <a:t>Vectorized Image Targets</a:t>
            </a:r>
            <a:endParaRPr lang="en-US" sz="2400" b="1" dirty="0">
              <a:solidFill>
                <a:srgbClr val="92D050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0125" y="2313455"/>
            <a:ext cx="6884587" cy="4367209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8961871" y="4203853"/>
            <a:ext cx="2765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b="1" dirty="0" smtClean="0">
                <a:solidFill>
                  <a:prstClr val="black"/>
                </a:solidFill>
                <a:latin typeface="Times-Roman"/>
              </a:rPr>
              <a:t>Apply </a:t>
            </a:r>
            <a:r>
              <a:rPr lang="en-US" b="1" dirty="0" err="1" smtClean="0">
                <a:solidFill>
                  <a:prstClr val="black"/>
                </a:solidFill>
                <a:latin typeface="Times-Roman"/>
              </a:rPr>
              <a:t>fitcsvm</a:t>
            </a:r>
            <a:r>
              <a:rPr lang="en-US" b="1" dirty="0" smtClean="0">
                <a:solidFill>
                  <a:prstClr val="black"/>
                </a:solidFill>
                <a:latin typeface="Times-Roman"/>
              </a:rPr>
              <a:t> function</a:t>
            </a:r>
            <a:endParaRPr lang="en-US" b="1" dirty="0">
              <a:solidFill>
                <a:prstClr val="black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8818880" y="2986051"/>
            <a:ext cx="904240" cy="10016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00879" y="1395934"/>
            <a:ext cx="51696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4400" b="1" dirty="0" smtClean="0">
                <a:solidFill>
                  <a:prstClr val="black"/>
                </a:solidFill>
                <a:latin typeface="Times-Roman"/>
              </a:rPr>
              <a:t>+</a:t>
            </a:r>
            <a:endParaRPr lang="en-US" sz="4400" b="1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56746" y="2680421"/>
            <a:ext cx="15256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Blue = water , 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Red </a:t>
            </a:r>
            <a:r>
              <a:rPr lang="en-US" dirty="0">
                <a:solidFill>
                  <a:srgbClr val="FF0000"/>
                </a:solidFill>
              </a:rPr>
              <a:t>= algae</a:t>
            </a:r>
            <a:endParaRPr lang="en-US" dirty="0"/>
          </a:p>
        </p:txBody>
      </p:sp>
      <p:cxnSp>
        <p:nvCxnSpPr>
          <p:cNvPr id="9" name="Curved Connector 8"/>
          <p:cNvCxnSpPr/>
          <p:nvPr/>
        </p:nvCxnSpPr>
        <p:spPr>
          <a:xfrm>
            <a:off x="5411534" y="1559352"/>
            <a:ext cx="2504967" cy="960549"/>
          </a:xfrm>
          <a:prstGeom prst="curvedConnector3">
            <a:avLst>
              <a:gd name="adj1" fmla="val 99245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1915064" y="1341098"/>
            <a:ext cx="5410513" cy="1272908"/>
          </a:xfrm>
          <a:prstGeom prst="curvedConnector3">
            <a:avLst>
              <a:gd name="adj1" fmla="val 99426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85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6" grpId="0"/>
      <p:bldP spid="6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2" y="240620"/>
            <a:ext cx="10401349" cy="526005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45721" y="3493698"/>
            <a:ext cx="120770" cy="77638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45721" y="3640347"/>
            <a:ext cx="120770" cy="862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1760" y="5329905"/>
            <a:ext cx="88493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Support vectors are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</a:rPr>
              <a:t>D</a:t>
            </a:r>
            <a:r>
              <a:rPr lang="en-US" sz="2000" dirty="0" smtClean="0">
                <a:solidFill>
                  <a:srgbClr val="002060"/>
                </a:solidFill>
              </a:rPr>
              <a:t>ata points that lie closest to the decision surface (or hyperplane)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Are the data points most difficult data to classify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2060"/>
                </a:solidFill>
              </a:rPr>
              <a:t>Have </a:t>
            </a:r>
            <a:r>
              <a:rPr lang="en-US" sz="2000" dirty="0">
                <a:solidFill>
                  <a:srgbClr val="002060"/>
                </a:solidFill>
              </a:rPr>
              <a:t>direct bearing on the optimum location of the decision surface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 flipV="1">
            <a:off x="4839419" y="4201064"/>
            <a:ext cx="4917056" cy="11288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17378" y="5160627"/>
            <a:ext cx="1759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Water</a:t>
            </a:r>
          </a:p>
          <a:p>
            <a:r>
              <a:rPr lang="en-US" sz="2400" dirty="0" smtClean="0"/>
              <a:t>Support Bros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839419" y="1207698"/>
            <a:ext cx="5865772" cy="1840693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713628" y="620257"/>
            <a:ext cx="1199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Algae Support Bros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001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1122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Real Life Example! Classify Image With Model 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9" y="1354228"/>
            <a:ext cx="3506986" cy="2630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08" y="4092935"/>
            <a:ext cx="3506987" cy="2630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69" y="4085932"/>
            <a:ext cx="3528204" cy="2637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369" y="1303697"/>
            <a:ext cx="3500079" cy="26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9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1122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 Compared To Simple Thresholding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53" y="1661869"/>
            <a:ext cx="5709199" cy="42818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" y="1661869"/>
            <a:ext cx="5709201" cy="42819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2296" y="5943769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SVM Classified Image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11952" y="5943769"/>
            <a:ext cx="332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Automatic Binary Threshold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8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1122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 and Neural Network Classified Image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5" y="1529789"/>
            <a:ext cx="5709201" cy="4281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2295" y="5811689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SVM Classified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133919" y="5811689"/>
            <a:ext cx="332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NN Classified Image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10" y="1529789"/>
            <a:ext cx="5709201" cy="42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1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286249"/>
            <a:ext cx="12035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– Worthy To Mention, But Not Included Here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28320" y="1615440"/>
            <a:ext cx="8636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Box constraint to reduce the # of support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Standardizing data (if it fallows a normal distribution)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Cross validate SVM classifier (</a:t>
            </a:r>
            <a:r>
              <a:rPr lang="en-US" sz="2400" dirty="0">
                <a:solidFill>
                  <a:srgbClr val="002060"/>
                </a:solidFill>
              </a:rPr>
              <a:t>a standard technique for adjusting </a:t>
            </a:r>
            <a:r>
              <a:rPr lang="en-US" sz="2400" dirty="0" err="1">
                <a:solidFill>
                  <a:srgbClr val="002060"/>
                </a:solidFill>
              </a:rPr>
              <a:t>hyperparameters</a:t>
            </a:r>
            <a:r>
              <a:rPr lang="en-US" sz="2400" dirty="0">
                <a:solidFill>
                  <a:srgbClr val="002060"/>
                </a:solidFill>
              </a:rPr>
              <a:t> of predictive </a:t>
            </a:r>
            <a:r>
              <a:rPr lang="en-US" sz="2400" dirty="0" smtClean="0">
                <a:solidFill>
                  <a:srgbClr val="002060"/>
                </a:solidFill>
              </a:rPr>
              <a:t>models)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Detect outliers in your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Find multiple class boundaries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Cache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Categorical predictors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Misclassification 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Gap tolerance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2060"/>
                </a:solidFill>
              </a:rPr>
              <a:t>Receiver operating characteristic (ROC) curve or other performance curve for classifier </a:t>
            </a:r>
            <a:r>
              <a:rPr lang="en-US" sz="2400" dirty="0" smtClean="0">
                <a:solidFill>
                  <a:srgbClr val="002060"/>
                </a:solidFill>
              </a:rPr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2060"/>
                </a:solidFill>
              </a:rPr>
              <a:t>List goes on…..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53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1122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SVM Toolboxes and 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Reseources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850" y="2472588"/>
            <a:ext cx="6527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http://research.cs.wisc.edu/dmi/svm/content.html</a:t>
            </a:r>
          </a:p>
        </p:txBody>
      </p:sp>
      <p:sp>
        <p:nvSpPr>
          <p:cNvPr id="6" name="Rectangle 5"/>
          <p:cNvSpPr/>
          <p:nvPr/>
        </p:nvSpPr>
        <p:spPr>
          <a:xfrm>
            <a:off x="347850" y="3370873"/>
            <a:ext cx="73709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http://www.support-vector-machines.org/SVM_soft.html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347850" y="1574303"/>
            <a:ext cx="11122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http://www.mathworks.com/help/stats/support-vector-machine-classification.html</a:t>
            </a:r>
          </a:p>
        </p:txBody>
      </p:sp>
      <p:sp>
        <p:nvSpPr>
          <p:cNvPr id="2" name="Rectangle 1"/>
          <p:cNvSpPr/>
          <p:nvPr/>
        </p:nvSpPr>
        <p:spPr>
          <a:xfrm>
            <a:off x="347850" y="4269158"/>
            <a:ext cx="72619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https://www.csie.ntu.edu.tw/~cjlin/libsvm/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35680" y="4815840"/>
            <a:ext cx="765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Python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R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MATLAB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Perl</a:t>
            </a:r>
            <a:r>
              <a:rPr lang="en-US" dirty="0"/>
              <a:t>, </a:t>
            </a:r>
            <a:r>
              <a:rPr lang="en-US" dirty="0">
                <a:hlinkClick r:id="rId6"/>
              </a:rPr>
              <a:t>Ruby</a:t>
            </a:r>
            <a:r>
              <a:rPr lang="en-US" dirty="0"/>
              <a:t>, </a:t>
            </a:r>
            <a:r>
              <a:rPr lang="en-US" dirty="0">
                <a:hlinkClick r:id="rId7"/>
              </a:rPr>
              <a:t>Weka</a:t>
            </a:r>
            <a:r>
              <a:rPr lang="en-US" dirty="0"/>
              <a:t>, </a:t>
            </a:r>
            <a:r>
              <a:rPr lang="en-US" dirty="0">
                <a:hlinkClick r:id="rId8"/>
              </a:rPr>
              <a:t>Common LISP</a:t>
            </a:r>
            <a:r>
              <a:rPr lang="en-US" dirty="0"/>
              <a:t>, </a:t>
            </a:r>
            <a:r>
              <a:rPr lang="en-US" dirty="0">
                <a:hlinkClick r:id="rId9"/>
              </a:rPr>
              <a:t>CLISP</a:t>
            </a:r>
            <a:r>
              <a:rPr lang="en-US" dirty="0"/>
              <a:t>, </a:t>
            </a:r>
            <a:r>
              <a:rPr lang="en-US" dirty="0">
                <a:hlinkClick r:id="rId10"/>
              </a:rPr>
              <a:t>Haskell</a:t>
            </a:r>
            <a:r>
              <a:rPr lang="en-US" dirty="0"/>
              <a:t>, </a:t>
            </a:r>
            <a:r>
              <a:rPr lang="en-US" dirty="0" err="1">
                <a:hlinkClick r:id="rId11"/>
              </a:rPr>
              <a:t>OCaml</a:t>
            </a:r>
            <a:r>
              <a:rPr lang="en-US" dirty="0"/>
              <a:t>, </a:t>
            </a:r>
            <a:r>
              <a:rPr lang="en-US" dirty="0">
                <a:hlinkClick r:id="rId12"/>
              </a:rPr>
              <a:t>LabVIEW</a:t>
            </a:r>
            <a:r>
              <a:rPr lang="en-US" dirty="0"/>
              <a:t>, and </a:t>
            </a:r>
            <a:r>
              <a:rPr lang="en-US" dirty="0">
                <a:hlinkClick r:id="rId13"/>
              </a:rPr>
              <a:t>PHP</a:t>
            </a:r>
            <a:r>
              <a:rPr lang="en-US" dirty="0"/>
              <a:t> interfaces. </a:t>
            </a:r>
            <a:r>
              <a:rPr lang="en-US" dirty="0">
                <a:hlinkClick r:id="rId14"/>
              </a:rPr>
              <a:t>C# .NET</a:t>
            </a:r>
            <a:r>
              <a:rPr lang="en-US" dirty="0"/>
              <a:t> code and </a:t>
            </a:r>
            <a:r>
              <a:rPr lang="en-US" dirty="0">
                <a:hlinkClick r:id="rId15"/>
              </a:rPr>
              <a:t>CUDA</a:t>
            </a:r>
            <a:r>
              <a:rPr lang="en-US" dirty="0"/>
              <a:t> extension is available. </a:t>
            </a:r>
            <a:br>
              <a:rPr lang="en-US" dirty="0"/>
            </a:br>
            <a:r>
              <a:rPr lang="en-US" dirty="0"/>
              <a:t>It's also included in some data mining environments: </a:t>
            </a:r>
            <a:r>
              <a:rPr lang="en-US" dirty="0" err="1">
                <a:hlinkClick r:id="rId16"/>
              </a:rPr>
              <a:t>RapidMiner</a:t>
            </a:r>
            <a:r>
              <a:rPr lang="en-US" dirty="0"/>
              <a:t>, </a:t>
            </a:r>
            <a:r>
              <a:rPr lang="en-US" dirty="0">
                <a:hlinkClick r:id="rId17"/>
              </a:rPr>
              <a:t>PCP</a:t>
            </a:r>
            <a:r>
              <a:rPr lang="en-US" dirty="0"/>
              <a:t>, and </a:t>
            </a:r>
            <a:r>
              <a:rPr lang="en-US" dirty="0" err="1">
                <a:hlinkClick r:id="rId18"/>
              </a:rPr>
              <a:t>LIONsolver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" name="Curved Right Arrow 8"/>
          <p:cNvSpPr/>
          <p:nvPr/>
        </p:nvSpPr>
        <p:spPr>
          <a:xfrm rot="19649512">
            <a:off x="2570480" y="4823336"/>
            <a:ext cx="619760" cy="9448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16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697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- Introduction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85" y="2169042"/>
            <a:ext cx="3716161" cy="27871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013" y="5422604"/>
            <a:ext cx="3561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Want to separate 2 colors of balls on a table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323" y="2043972"/>
            <a:ext cx="3882921" cy="291219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795284" y="3721395"/>
            <a:ext cx="1403497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870323" y="5422604"/>
            <a:ext cx="3987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Get stick and put between balls…EASY!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3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7697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- Introduction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71" y="1507016"/>
            <a:ext cx="3910893" cy="29331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4463" y="4805374"/>
            <a:ext cx="3561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Someone puts more balls on the table now…stick needs better placement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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61" y="1301913"/>
            <a:ext cx="4325762" cy="32443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09988" y="4805374"/>
            <a:ext cx="4668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SVMs try to put the “stick” (hyperplane) in the best possible place by having the greatest gap (margin) possible on either side of the stick as it can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5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8855" y="470916"/>
            <a:ext cx="7697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- Introduction</a:t>
            </a:r>
          </a:p>
          <a:p>
            <a:endParaRPr lang="en-US" sz="24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3207" y="2104218"/>
            <a:ext cx="744713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one dimension, an hyperplane is called 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point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two dimensions, it is 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line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three dimensions, it is a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plane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 in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 more dimensions you can call it an hyperplane</a:t>
            </a:r>
            <a:endParaRPr lang="en-US" sz="2400" b="0" i="0" dirty="0">
              <a:solidFill>
                <a:schemeClr val="accent1">
                  <a:lumMod val="50000"/>
                </a:schemeClr>
              </a:solidFill>
              <a:effectLst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1487" y="1544128"/>
            <a:ext cx="400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accent1">
                    <a:lumMod val="50000"/>
                  </a:schemeClr>
                </a:solidFill>
              </a:rPr>
              <a:t>Hyperplane:</a:t>
            </a:r>
            <a:endParaRPr lang="en-US" sz="24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1487" y="4178748"/>
            <a:ext cx="400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accent1">
                    <a:lumMod val="50000"/>
                  </a:schemeClr>
                </a:solidFill>
              </a:rPr>
              <a:t>Margin:</a:t>
            </a:r>
            <a:endParaRPr lang="en-US" sz="2400" b="1" u="sn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3207" y="4640413"/>
            <a:ext cx="63087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Once you found a hyperplane, compute distance between hyperplane and closest data point 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  <a:sym typeface="Wingdings" panose="05000000000000000000" pitchFamily="2" charset="2"/>
              </a:rPr>
              <a:t> double it, then you got a margin!</a:t>
            </a: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16" y="1868387"/>
            <a:ext cx="4180936" cy="412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8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" y="1956391"/>
            <a:ext cx="4678325" cy="35087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17" y="1909812"/>
            <a:ext cx="4740431" cy="35553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126582" y="3997841"/>
            <a:ext cx="1403497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00326" y="3440483"/>
            <a:ext cx="829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SVM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48855" y="470916"/>
            <a:ext cx="697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- Introduction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5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5" y="2126511"/>
            <a:ext cx="4481707" cy="33612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795284" y="3721395"/>
            <a:ext cx="1403497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245" y="1859131"/>
            <a:ext cx="4906509" cy="38960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8855" y="470916"/>
            <a:ext cx="697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- Introduction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3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497" y="1518563"/>
            <a:ext cx="7658132" cy="4285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855" y="2003186"/>
            <a:ext cx="4666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>
                <a:solidFill>
                  <a:schemeClr val="accent1">
                    <a:lumMod val="75000"/>
                  </a:schemeClr>
                </a:solidFill>
              </a:rPr>
              <a:t>Flip the table</a:t>
            </a:r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</a:rPr>
              <a:t>, throw balls into the air and grab a sheet of paper and slip it between the balls!!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855" y="470916"/>
            <a:ext cx="697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- Introduction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4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65813"/>
            <a:ext cx="11727712" cy="871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84" y="1342786"/>
            <a:ext cx="4481707" cy="336128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5045147" y="2428235"/>
            <a:ext cx="1403497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81" y="1342786"/>
            <a:ext cx="4772329" cy="35792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5147" y="1784888"/>
            <a:ext cx="1254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855" y="470916"/>
            <a:ext cx="6974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Vector Machines - Introduction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449901" y="5127136"/>
            <a:ext cx="72806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FF0000"/>
                </a:solidFill>
                <a:latin typeface="Open Sans"/>
              </a:rPr>
              <a:t>The goal of a support vector machine is to find  the optimal separating </a:t>
            </a:r>
            <a:r>
              <a:rPr lang="en-US" sz="2400" i="1" u="sng" dirty="0">
                <a:solidFill>
                  <a:srgbClr val="FF0000"/>
                </a:solidFill>
                <a:latin typeface="Open Sans"/>
              </a:rPr>
              <a:t>hyperplane</a:t>
            </a:r>
            <a:r>
              <a:rPr lang="en-US" sz="2400" i="1" dirty="0">
                <a:solidFill>
                  <a:srgbClr val="FF0000"/>
                </a:solidFill>
                <a:latin typeface="Open Sans"/>
              </a:rPr>
              <a:t> which </a:t>
            </a:r>
            <a:r>
              <a:rPr lang="en-US" sz="2400" i="1" u="sng" dirty="0">
                <a:solidFill>
                  <a:srgbClr val="FF0000"/>
                </a:solidFill>
                <a:latin typeface="Open Sans"/>
              </a:rPr>
              <a:t>maximizes</a:t>
            </a:r>
            <a:r>
              <a:rPr lang="en-US" sz="2400" i="1" dirty="0">
                <a:solidFill>
                  <a:srgbClr val="FF0000"/>
                </a:solidFill>
                <a:latin typeface="Open Sans"/>
              </a:rPr>
              <a:t> the </a:t>
            </a:r>
            <a:r>
              <a:rPr lang="en-US" sz="2400" i="1" u="sng" dirty="0">
                <a:solidFill>
                  <a:srgbClr val="FF0000"/>
                </a:solidFill>
                <a:latin typeface="Open Sans"/>
              </a:rPr>
              <a:t>margin</a:t>
            </a:r>
            <a:r>
              <a:rPr lang="en-US" sz="2400" i="1" dirty="0">
                <a:solidFill>
                  <a:srgbClr val="FF0000"/>
                </a:solidFill>
                <a:latin typeface="Open Sans"/>
              </a:rPr>
              <a:t> of the training data.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46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1156</Words>
  <Application>Microsoft Office PowerPoint</Application>
  <PresentationFormat>Widescreen</PresentationFormat>
  <Paragraphs>155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Open Sans</vt:lpstr>
      <vt:lpstr>Times-Roman</vt:lpstr>
      <vt:lpstr>Wingdings</vt:lpstr>
      <vt:lpstr>Office Theme</vt:lpstr>
      <vt:lpstr>1_Office Theme</vt:lpstr>
      <vt:lpstr>2_Office Theme</vt:lpstr>
      <vt:lpstr>Machine Learning Methods for Satellite Image Analysis: Neural Networks and Support Vector Machines Macarena Ortiz &amp; Juan Pinales November 18, 2015 Lunchbytes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Macarena Ortiz</dc:creator>
  <cp:lastModifiedBy>Juan</cp:lastModifiedBy>
  <cp:revision>114</cp:revision>
  <dcterms:created xsi:type="dcterms:W3CDTF">2015-11-10T15:03:50Z</dcterms:created>
  <dcterms:modified xsi:type="dcterms:W3CDTF">2015-11-18T16:45:38Z</dcterms:modified>
</cp:coreProperties>
</file>